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318" r:id="rId4"/>
    <p:sldId id="317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1" autoAdjust="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E3BE-0E24-44A7-87DA-113EA9434BFC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4742-2658-4C10-A8B9-18669477C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E3BE-0E24-44A7-87DA-113EA9434BFC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4742-2658-4C10-A8B9-18669477C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E3BE-0E24-44A7-87DA-113EA9434BFC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4742-2658-4C10-A8B9-18669477C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E3BE-0E24-44A7-87DA-113EA9434BFC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4742-2658-4C10-A8B9-18669477C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E3BE-0E24-44A7-87DA-113EA9434BFC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4742-2658-4C10-A8B9-18669477C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E3BE-0E24-44A7-87DA-113EA9434BFC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4742-2658-4C10-A8B9-18669477C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E3BE-0E24-44A7-87DA-113EA9434BFC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4742-2658-4C10-A8B9-18669477C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E3BE-0E24-44A7-87DA-113EA9434BFC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4742-2658-4C10-A8B9-18669477C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E3BE-0E24-44A7-87DA-113EA9434BFC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4742-2658-4C10-A8B9-18669477C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E3BE-0E24-44A7-87DA-113EA9434BFC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4742-2658-4C10-A8B9-18669477C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E3BE-0E24-44A7-87DA-113EA9434BFC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4742-2658-4C10-A8B9-18669477C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CE3BE-0E24-44A7-87DA-113EA9434BFC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94742-2658-4C10-A8B9-18669477C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2664295"/>
          </a:xfrm>
        </p:spPr>
        <p:txBody>
          <a:bodyPr>
            <a:normAutofit fontScale="90000"/>
          </a:bodyPr>
          <a:lstStyle/>
          <a:p>
            <a:r>
              <a:rPr lang="ru-RU" dirty="0"/>
              <a:t>«Строительство и эксплуатация лесопильно-деревообрабатывающего комплекса в р.п. Сузун </a:t>
            </a:r>
            <a:br>
              <a:rPr lang="ru-RU" dirty="0"/>
            </a:br>
            <a:r>
              <a:rPr lang="ru-RU" dirty="0"/>
              <a:t>Новосибирской области»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8797" y="1452266"/>
            <a:ext cx="853368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0089C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БИЗНЕС-ПРОЕКТ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algn="ctr"/>
            <a:r>
              <a:rPr lang="ru-RU" sz="2400" dirty="0" smtClean="0"/>
              <a:t>Строительство комплекса по глубокой переработке древесины.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239244" y="6356176"/>
            <a:ext cx="2628900" cy="4572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ahoma" pitchFamily="34" charset="0"/>
              </a:rPr>
              <a:t>Новосибирск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ahoma" pitchFamily="34" charset="0"/>
              </a:rPr>
              <a:t>2015 год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РОССИЙСКАЯ ФЕДЕРАЦИЯ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72061" y="232926"/>
            <a:ext cx="38143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РАСЧЕТ ВЛОЖЕНИЯ ИНВЕСТИЦИЙ.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702583"/>
          <a:ext cx="8715436" cy="5708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200"/>
                <a:gridCol w="4897930"/>
                <a:gridCol w="864341"/>
                <a:gridCol w="1224482"/>
                <a:gridCol w="1224483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b="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/</a:t>
                      </a:r>
                      <a:r>
                        <a:rPr lang="ru-RU" sz="1200" b="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</a:t>
                      </a:r>
                      <a:endParaRPr lang="ru-RU" sz="1200" b="0" kern="1200" dirty="0" smtClean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Наименование</a:t>
                      </a:r>
                      <a:endParaRPr lang="ru-RU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Кол-во (</a:t>
                      </a:r>
                      <a:r>
                        <a:rPr lang="ru-RU" sz="1200" b="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ед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Сумма затрат </a:t>
                      </a:r>
                      <a:r>
                        <a:rPr lang="ru-RU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(€</a:t>
                      </a:r>
                      <a:r>
                        <a:rPr lang="en-U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</a:t>
                      </a:r>
                      <a:r>
                        <a:rPr lang="ru-RU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55</a:t>
                      </a:r>
                      <a:r>
                        <a:rPr lang="ru-RU" sz="1600" b="1" strike="sngStrike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</a:t>
                      </a:r>
                      <a:r>
                        <a:rPr lang="en-U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ru-RU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тыс. </a:t>
                      </a:r>
                      <a:r>
                        <a:rPr lang="ru-RU" sz="1600" b="1" strike="sngStrike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</a:t>
                      </a:r>
                      <a:endParaRPr lang="ru-RU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€</a:t>
                      </a:r>
                      <a:endParaRPr lang="ru-RU" sz="16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Проектные и строительно-монтажные работы производственных помещений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900 000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16 363 636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Интегрированный лесопильный участок для крупных и малых диаметров. Режущий инструмент и запчасти. </a:t>
                      </a:r>
                      <a:endParaRPr lang="ru-RU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Шеф-монтаж</a:t>
                      </a: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пуско-наладка и обучение персонала.</a:t>
                      </a:r>
                      <a:endParaRPr lang="ru-RU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288 750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5 250 000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Комплект оборудования для производства клееной продукции (брус, балки, «панели-</a:t>
                      </a:r>
                      <a:r>
                        <a:rPr lang="en-US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XL</a:t>
                      </a:r>
                      <a:r>
                        <a:rPr lang="ru-RU" sz="12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am</a:t>
                      </a: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»). Режущий инструмент и запчасти.</a:t>
                      </a:r>
                      <a:endParaRPr lang="ru-RU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Шеф-монтаж</a:t>
                      </a: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пуско-наладка и обучение персонала.</a:t>
                      </a:r>
                      <a:endParaRPr lang="ru-RU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240 350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4 370 000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Сушильные камеры по 200м</a:t>
                      </a:r>
                      <a:r>
                        <a:rPr lang="ru-RU" sz="1200" kern="120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(Италия).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Шеф-монтаж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пуско-наладка и обучение персонала.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35 200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640 000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Производство древесно-полимерных композитных материалов (ДПК). Режущий инструмент и запчасти.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Шеф-монтаж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пуско-наладка и обучение персонала.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8 000</a:t>
                      </a:r>
                      <a:endParaRPr lang="ru-RU" sz="1400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123 077</a:t>
                      </a:r>
                      <a:endParaRPr lang="ru-RU" sz="1400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Производство древесной муки. Режущий инструмент и запчасти.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Шеф-монтаж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пуско-наладка и обучение персонала.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9 000</a:t>
                      </a:r>
                      <a:endParaRPr lang="ru-RU" sz="1400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138 462</a:t>
                      </a:r>
                      <a:endParaRPr lang="ru-RU" sz="1400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Комплект оборудования для производства пеллет.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83 850</a:t>
                      </a:r>
                      <a:endParaRPr lang="ru-RU" sz="1400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1 290 000</a:t>
                      </a:r>
                      <a:endParaRPr lang="ru-RU" sz="1400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Спецтехника (прил. №2)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300 000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5 500 000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ИТОГО: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2 285 185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41 548 817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Срок окупаемости проекта:</a:t>
                      </a:r>
                      <a:endParaRPr lang="ru-RU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5 лет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Лес_готово"/>
          <p:cNvSpPr>
            <a:spLocks noGrp="1" noChangeArrowheads="1"/>
          </p:cNvSpPr>
          <p:nvPr>
            <p:ph idx="1"/>
          </p:nvPr>
        </p:nvSpPr>
        <p:spPr bwMode="auto">
          <a:xfrm>
            <a:off x="0" y="0"/>
            <a:ext cx="9144000" cy="6858000"/>
          </a:xfrm>
          <a:prstGeom prst="roundRect">
            <a:avLst>
              <a:gd name="adj" fmla="val 16667"/>
            </a:avLst>
          </a:prstGeom>
          <a:blipFill dpi="0" rotWithShape="1">
            <a:blip r:embed="rId2" cstate="print">
              <a:lum bright="40000" contrast="-40000"/>
            </a:blip>
            <a:srcRect/>
            <a:stretch>
              <a:fillRect r="-3045"/>
            </a:stretch>
          </a:blipFill>
          <a:ln w="12700">
            <a:solidFill>
              <a:srgbClr val="99CC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algn="ctr">
              <a:buNone/>
            </a:pPr>
            <a:r>
              <a:rPr lang="ru-RU" sz="1600" b="1" dirty="0" smtClean="0"/>
              <a:t>Содержание</a:t>
            </a:r>
            <a:endParaRPr lang="ru-RU" sz="1600" dirty="0" smtClean="0"/>
          </a:p>
          <a:p>
            <a:pPr>
              <a:buNone/>
            </a:pPr>
            <a:r>
              <a:rPr lang="ru-RU" sz="1400" dirty="0" smtClean="0"/>
              <a:t>								стр.</a:t>
            </a:r>
          </a:p>
          <a:p>
            <a:pPr>
              <a:buAutoNum type="arabicPeriod"/>
            </a:pPr>
            <a:r>
              <a:rPr lang="ru-RU" sz="1400" dirty="0" smtClean="0"/>
              <a:t>Название проекта, местонахождение				4</a:t>
            </a:r>
          </a:p>
          <a:p>
            <a:pPr>
              <a:buAutoNum type="arabicPeriod"/>
            </a:pPr>
            <a:r>
              <a:rPr lang="ru-RU" sz="1400" dirty="0" smtClean="0"/>
              <a:t>Конкурирующие преимущества.					5</a:t>
            </a:r>
          </a:p>
          <a:p>
            <a:pPr>
              <a:buNone/>
            </a:pPr>
            <a:r>
              <a:rPr lang="ru-RU" sz="1400" dirty="0" smtClean="0"/>
              <a:t>3.  Структура бизнеса						6</a:t>
            </a:r>
          </a:p>
          <a:p>
            <a:pPr>
              <a:buNone/>
            </a:pPr>
            <a:r>
              <a:rPr lang="ru-RU" sz="1400" dirty="0" smtClean="0"/>
              <a:t>4. Краткое описание технологий производственных участков.				</a:t>
            </a:r>
          </a:p>
          <a:p>
            <a:pPr>
              <a:buNone/>
            </a:pPr>
            <a:r>
              <a:rPr lang="ru-RU" sz="1400" dirty="0" smtClean="0"/>
              <a:t>	1) Заготовка, доставка древесного сырья;				7</a:t>
            </a:r>
          </a:p>
          <a:p>
            <a:pPr>
              <a:buNone/>
            </a:pPr>
            <a:r>
              <a:rPr lang="ru-RU" sz="1400" dirty="0" smtClean="0"/>
              <a:t>	2) Продольная распиловка;					7</a:t>
            </a:r>
          </a:p>
          <a:p>
            <a:pPr>
              <a:buNone/>
            </a:pPr>
            <a:r>
              <a:rPr lang="ru-RU" sz="1400" dirty="0" smtClean="0"/>
              <a:t>	3) Переработка сухих пиломатериалов;				7</a:t>
            </a:r>
          </a:p>
          <a:p>
            <a:pPr>
              <a:buNone/>
            </a:pPr>
            <a:r>
              <a:rPr lang="ru-RU" sz="1400" dirty="0" smtClean="0"/>
              <a:t>	4) Производство древесной муки (ДМ). 				8</a:t>
            </a:r>
          </a:p>
          <a:p>
            <a:pPr>
              <a:buNone/>
            </a:pPr>
            <a:r>
              <a:rPr lang="ru-RU" sz="1400" dirty="0" smtClean="0"/>
              <a:t>	5) Производство биотоплива (пеллеты).				8</a:t>
            </a:r>
          </a:p>
          <a:p>
            <a:pPr>
              <a:buNone/>
            </a:pPr>
            <a:r>
              <a:rPr lang="ru-RU" sz="1400" dirty="0" smtClean="0"/>
              <a:t>	6) Производство древесно-полимерных композитных материалов – ДПК). 	8</a:t>
            </a:r>
          </a:p>
          <a:p>
            <a:pPr>
              <a:buNone/>
            </a:pPr>
            <a:r>
              <a:rPr lang="ru-RU" sz="1400" dirty="0" smtClean="0"/>
              <a:t>	7) Производство хвойно-витаминной муки (ХВМ).			8</a:t>
            </a:r>
          </a:p>
          <a:p>
            <a:pPr>
              <a:buNone/>
            </a:pPr>
            <a:r>
              <a:rPr lang="ru-RU" sz="1400" dirty="0" smtClean="0"/>
              <a:t>5. Виды продукции.								      </a:t>
            </a:r>
          </a:p>
          <a:p>
            <a:pPr>
              <a:buNone/>
            </a:pPr>
            <a:r>
              <a:rPr lang="ru-RU" sz="1400" dirty="0" smtClean="0"/>
              <a:t>	1) </a:t>
            </a:r>
            <a:r>
              <a:rPr lang="ru-RU" sz="1400" dirty="0" err="1" smtClean="0"/>
              <a:t>Домокомплекты</a:t>
            </a:r>
            <a:r>
              <a:rPr lang="ru-RU" sz="1400" dirty="0" smtClean="0"/>
              <a:t>.						9</a:t>
            </a:r>
          </a:p>
          <a:p>
            <a:pPr>
              <a:buNone/>
            </a:pPr>
            <a:r>
              <a:rPr lang="ru-RU" sz="1400" dirty="0" smtClean="0"/>
              <a:t>	2) </a:t>
            </a:r>
            <a:r>
              <a:rPr lang="ru-RU" sz="1400" dirty="0" err="1" smtClean="0"/>
              <a:t>Погонажные</a:t>
            </a:r>
            <a:r>
              <a:rPr lang="ru-RU" sz="1400" dirty="0" smtClean="0"/>
              <a:t> изделия					9</a:t>
            </a:r>
          </a:p>
          <a:p>
            <a:pPr>
              <a:buNone/>
            </a:pPr>
            <a:r>
              <a:rPr lang="ru-RU" sz="1400" dirty="0" smtClean="0"/>
              <a:t>	3) Древесная мука (ДМ). 					9</a:t>
            </a:r>
          </a:p>
          <a:p>
            <a:pPr>
              <a:buNone/>
            </a:pPr>
            <a:r>
              <a:rPr lang="ru-RU" sz="1400" dirty="0" smtClean="0"/>
              <a:t>	4) Биотопливо (пеллеты).					9</a:t>
            </a:r>
          </a:p>
          <a:p>
            <a:pPr>
              <a:buNone/>
            </a:pPr>
            <a:r>
              <a:rPr lang="ru-RU" sz="1400" dirty="0" smtClean="0"/>
              <a:t>	5) Древесно-полимерные композитные материалы (ДПК). 			10</a:t>
            </a:r>
          </a:p>
          <a:p>
            <a:pPr>
              <a:buNone/>
            </a:pPr>
            <a:r>
              <a:rPr lang="ru-RU" sz="1400" dirty="0" smtClean="0"/>
              <a:t>	6) Хвойно-витаминная мука (ХВМ).				10</a:t>
            </a:r>
          </a:p>
          <a:p>
            <a:pPr>
              <a:buNone/>
            </a:pPr>
            <a:r>
              <a:rPr lang="ru-RU" sz="1400" dirty="0" smtClean="0"/>
              <a:t>6. Экономика проекта.						</a:t>
            </a:r>
          </a:p>
          <a:p>
            <a:pPr lvl="0">
              <a:buNone/>
            </a:pPr>
            <a:r>
              <a:rPr lang="ru-RU" sz="1400" dirty="0" smtClean="0"/>
              <a:t>	Соотношение доходов и расходов  за период 1 год 			11</a:t>
            </a:r>
          </a:p>
          <a:p>
            <a:pPr lvl="0">
              <a:buNone/>
            </a:pPr>
            <a:r>
              <a:rPr lang="ru-RU" sz="1400" b="1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	</a:t>
            </a:r>
            <a:r>
              <a:rPr lang="ru-RU" sz="1400" dirty="0" smtClean="0"/>
              <a:t>Расчет вложения инвестиций.					12</a:t>
            </a:r>
          </a:p>
          <a:p>
            <a:pPr>
              <a:buNone/>
            </a:pPr>
            <a:r>
              <a:rPr lang="ru-RU" sz="1400" dirty="0" smtClean="0"/>
              <a:t>	Система «</a:t>
            </a:r>
            <a:r>
              <a:rPr lang="en-US" sz="1400" dirty="0" err="1" smtClean="0"/>
              <a:t>Xlam</a:t>
            </a:r>
            <a:r>
              <a:rPr lang="ru-RU" sz="1400" dirty="0" smtClean="0"/>
              <a:t>»						13</a:t>
            </a:r>
          </a:p>
          <a:p>
            <a:pPr>
              <a:buNone/>
            </a:pPr>
            <a:r>
              <a:rPr lang="ru-RU" sz="1400" dirty="0" smtClean="0"/>
              <a:t>			Приложение:</a:t>
            </a:r>
          </a:p>
          <a:p>
            <a:pPr lvl="0">
              <a:buNone/>
            </a:pPr>
            <a:r>
              <a:rPr lang="ru-RU" sz="1400" dirty="0" smtClean="0"/>
              <a:t>	1. Проведение испытаний на </a:t>
            </a:r>
            <a:r>
              <a:rPr lang="ru-RU" sz="1400" dirty="0" err="1" smtClean="0"/>
              <a:t>пожароустойчивость</a:t>
            </a:r>
            <a:r>
              <a:rPr lang="ru-RU" sz="1400" dirty="0" smtClean="0"/>
              <a:t> и </a:t>
            </a:r>
            <a:r>
              <a:rPr lang="ru-RU" sz="1400" dirty="0" err="1" smtClean="0"/>
              <a:t>сейсмоустойчивость</a:t>
            </a:r>
            <a:r>
              <a:rPr lang="ru-RU" sz="1400" dirty="0" smtClean="0"/>
              <a:t>. </a:t>
            </a:r>
          </a:p>
          <a:p>
            <a:pPr lvl="0">
              <a:buNone/>
            </a:pPr>
            <a:r>
              <a:rPr lang="ru-RU" sz="1400" dirty="0" smtClean="0"/>
              <a:t>	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Лес_готово"/>
          <p:cNvSpPr>
            <a:spLocks noGrp="1" noChangeArrowheads="1"/>
          </p:cNvSpPr>
          <p:nvPr>
            <p:ph idx="1"/>
          </p:nvPr>
        </p:nvSpPr>
        <p:spPr bwMode="auto">
          <a:xfrm>
            <a:off x="0" y="0"/>
            <a:ext cx="9144000" cy="6858000"/>
          </a:xfrm>
          <a:prstGeom prst="roundRect">
            <a:avLst>
              <a:gd name="adj" fmla="val 16667"/>
            </a:avLst>
          </a:prstGeom>
          <a:blipFill dpi="0" rotWithShape="1">
            <a:blip r:embed="rId2" cstate="print">
              <a:lum bright="40000" contrast="-40000"/>
            </a:blip>
            <a:srcRect/>
            <a:stretch>
              <a:fillRect r="-3045"/>
            </a:stretch>
          </a:blipFill>
          <a:ln w="12700">
            <a:solidFill>
              <a:srgbClr val="99CC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buNone/>
            </a:pPr>
            <a:r>
              <a:rPr lang="ru-RU" sz="2000" b="1" dirty="0" smtClean="0"/>
              <a:t>1. Название проекта: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		«Строительство комплекса по глубокой переработке древесины».</a:t>
            </a:r>
          </a:p>
          <a:p>
            <a:pPr algn="ctr">
              <a:buNone/>
            </a:pPr>
            <a:r>
              <a:rPr lang="ru-RU" sz="2000" b="1" dirty="0" smtClean="0"/>
              <a:t>Местонахождение проекта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		Объекты проекта расположены по адресу: р.п. Сузун, </a:t>
            </a:r>
            <a:r>
              <a:rPr lang="ru-RU" sz="2000" dirty="0" err="1" smtClean="0"/>
              <a:t>Сузунского</a:t>
            </a:r>
            <a:r>
              <a:rPr lang="ru-RU" sz="2000" dirty="0" smtClean="0"/>
              <a:t> района, Новосибирской области.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		Ядро бизнеса – лесоперерабатывающий комплекс, созданный на базе 	ОАО «</a:t>
            </a:r>
            <a:r>
              <a:rPr lang="ru-RU" sz="2000" dirty="0" err="1" smtClean="0"/>
              <a:t>Сузунский</a:t>
            </a:r>
            <a:r>
              <a:rPr lang="ru-RU" sz="2000" dirty="0" smtClean="0"/>
              <a:t> лесхоз», который оснащается современным итальянским оборудованием и технологическими линиями компании «</a:t>
            </a:r>
            <a:r>
              <a:rPr lang="en-US" sz="2000" dirty="0" err="1" smtClean="0"/>
              <a:t>Artiglio</a:t>
            </a:r>
            <a:r>
              <a:rPr lang="en-US" sz="2000" dirty="0" smtClean="0"/>
              <a:t> S</a:t>
            </a:r>
            <a:r>
              <a:rPr lang="ru-RU" sz="2000" dirty="0" smtClean="0"/>
              <a:t>.</a:t>
            </a:r>
            <a:r>
              <a:rPr lang="en-US" sz="2000" dirty="0" smtClean="0"/>
              <a:t>p</a:t>
            </a:r>
            <a:r>
              <a:rPr lang="ru-RU" sz="2000" dirty="0" smtClean="0"/>
              <a:t>.</a:t>
            </a:r>
            <a:r>
              <a:rPr lang="en-US" sz="2000" dirty="0" smtClean="0"/>
              <a:t>A</a:t>
            </a:r>
            <a:r>
              <a:rPr lang="ru-RU" sz="2000" dirty="0" smtClean="0"/>
              <a:t>.» по глубокой переработке древесины.</a:t>
            </a:r>
          </a:p>
          <a:p>
            <a:pPr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Лес_готово"/>
          <p:cNvSpPr>
            <a:spLocks noGrp="1" noChangeArrowheads="1"/>
          </p:cNvSpPr>
          <p:nvPr>
            <p:ph idx="1"/>
          </p:nvPr>
        </p:nvSpPr>
        <p:spPr bwMode="auto">
          <a:xfrm>
            <a:off x="0" y="0"/>
            <a:ext cx="9144000" cy="6858000"/>
          </a:xfrm>
          <a:prstGeom prst="roundRect">
            <a:avLst>
              <a:gd name="adj" fmla="val 16667"/>
            </a:avLst>
          </a:prstGeom>
          <a:blipFill dpi="0" rotWithShape="1">
            <a:blip r:embed="rId2" cstate="print">
              <a:lum bright="40000" contrast="-40000"/>
            </a:blip>
            <a:srcRect/>
            <a:stretch>
              <a:fillRect r="-3045"/>
            </a:stretch>
          </a:blipFill>
          <a:ln w="12700">
            <a:solidFill>
              <a:srgbClr val="99CC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algn="ctr">
              <a:buNone/>
            </a:pPr>
            <a:r>
              <a:rPr lang="ru-RU" sz="2800" b="1" dirty="0" smtClean="0"/>
              <a:t>2. Конкурентные преимущества проекта: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I</a:t>
            </a:r>
            <a:r>
              <a:rPr lang="ru-RU" sz="2800" dirty="0" smtClean="0"/>
              <a:t>. </a:t>
            </a:r>
            <a:r>
              <a:rPr lang="ru-RU" sz="2800" u="sng" dirty="0" smtClean="0"/>
              <a:t>Ценовое</a:t>
            </a:r>
            <a:r>
              <a:rPr lang="ru-RU" sz="2800" dirty="0" smtClean="0"/>
              <a:t>:</a:t>
            </a:r>
          </a:p>
          <a:p>
            <a:pPr>
              <a:buNone/>
            </a:pPr>
            <a:r>
              <a:rPr lang="ru-RU" sz="2800" dirty="0" smtClean="0"/>
              <a:t>		Конечная стоимость 1м</a:t>
            </a:r>
            <a:r>
              <a:rPr lang="ru-RU" sz="2800" baseline="30000" dirty="0" smtClean="0"/>
              <a:t>2 </a:t>
            </a:r>
            <a:r>
              <a:rPr lang="ru-RU" sz="2800" dirty="0" smtClean="0"/>
              <a:t>жилья ниже на 30% по сравнению с иными предложениями на рынке за счёт безотходного производства переработки древесины. А также в связи с возможностью переноса себестоимости производства на цену конечной продукции, минуя промежуточные этапы формирования добавленной стоимости. </a:t>
            </a:r>
          </a:p>
          <a:p>
            <a:pPr>
              <a:spcBef>
                <a:spcPts val="600"/>
              </a:spcBef>
              <a:buNone/>
            </a:pPr>
            <a:r>
              <a:rPr lang="en-US" sz="2800" dirty="0" smtClean="0"/>
              <a:t>II</a:t>
            </a:r>
            <a:r>
              <a:rPr lang="ru-RU" sz="2800" dirty="0" smtClean="0"/>
              <a:t>. </a:t>
            </a:r>
            <a:r>
              <a:rPr lang="ru-RU" sz="2800" u="sng" dirty="0" smtClean="0"/>
              <a:t>Технологическое</a:t>
            </a:r>
            <a:r>
              <a:rPr lang="ru-RU" sz="2800" dirty="0" smtClean="0"/>
              <a:t>:</a:t>
            </a:r>
          </a:p>
          <a:p>
            <a:pPr>
              <a:buNone/>
            </a:pPr>
            <a:r>
              <a:rPr lang="ru-RU" sz="2800" dirty="0" smtClean="0"/>
              <a:t>		90% материалов и конструкций деревянного домостроения произведены на одном комплексе с использованием местного сырья.</a:t>
            </a:r>
          </a:p>
          <a:p>
            <a:pPr>
              <a:spcBef>
                <a:spcPts val="600"/>
              </a:spcBef>
              <a:buNone/>
            </a:pPr>
            <a:r>
              <a:rPr lang="en-US" sz="2800" dirty="0" smtClean="0"/>
              <a:t>III</a:t>
            </a:r>
            <a:r>
              <a:rPr lang="ru-RU" sz="2800" dirty="0" smtClean="0"/>
              <a:t>. </a:t>
            </a:r>
            <a:r>
              <a:rPr lang="ru-RU" sz="2800" u="sng" dirty="0" smtClean="0"/>
              <a:t>Временное</a:t>
            </a:r>
            <a:r>
              <a:rPr lang="ru-RU" sz="2800" dirty="0" smtClean="0"/>
              <a:t>:</a:t>
            </a:r>
          </a:p>
          <a:p>
            <a:pPr>
              <a:buNone/>
            </a:pPr>
            <a:r>
              <a:rPr lang="ru-RU" sz="2800" dirty="0" smtClean="0"/>
              <a:t>		Сборка одного дома в среднем не более 10 рабочих дней.</a:t>
            </a:r>
          </a:p>
          <a:p>
            <a:pPr>
              <a:spcBef>
                <a:spcPts val="600"/>
              </a:spcBef>
              <a:buNone/>
            </a:pPr>
            <a:r>
              <a:rPr lang="en-US" sz="2800" dirty="0" smtClean="0"/>
              <a:t>IV</a:t>
            </a:r>
            <a:r>
              <a:rPr lang="ru-RU" sz="2800" dirty="0" smtClean="0"/>
              <a:t>. </a:t>
            </a:r>
            <a:r>
              <a:rPr lang="ru-RU" sz="2800" u="sng" dirty="0" smtClean="0"/>
              <a:t>Удобство и </a:t>
            </a:r>
            <a:r>
              <a:rPr lang="ru-RU" sz="2800" u="sng" dirty="0" err="1" smtClean="0"/>
              <a:t>экологичность</a:t>
            </a:r>
            <a:r>
              <a:rPr lang="ru-RU" sz="2800" u="sng" dirty="0" smtClean="0"/>
              <a:t>: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		Дома, изготовленные из деревянных стеновых  панелей и утепленные теплоизоляционными плитами, отличаются высокой </a:t>
            </a:r>
            <a:r>
              <a:rPr lang="ru-RU" sz="2800" dirty="0" err="1" smtClean="0"/>
              <a:t>тепло-энергоёмкостью</a:t>
            </a:r>
            <a:r>
              <a:rPr lang="ru-RU" sz="2800" dirty="0" smtClean="0"/>
              <a:t> сохраняя </a:t>
            </a:r>
            <a:r>
              <a:rPr lang="ru-RU" sz="2800" dirty="0" err="1" smtClean="0"/>
              <a:t>экологичность</a:t>
            </a:r>
            <a:r>
              <a:rPr lang="ru-RU" sz="2800" dirty="0" smtClean="0"/>
              <a:t>. </a:t>
            </a:r>
          </a:p>
          <a:p>
            <a:pPr>
              <a:spcBef>
                <a:spcPts val="600"/>
              </a:spcBef>
              <a:buNone/>
            </a:pPr>
            <a:r>
              <a:rPr lang="en-US" sz="2800" dirty="0" smtClean="0"/>
              <a:t>V</a:t>
            </a:r>
            <a:r>
              <a:rPr lang="ru-RU" sz="2800" dirty="0" smtClean="0"/>
              <a:t>. </a:t>
            </a:r>
            <a:r>
              <a:rPr lang="ru-RU" sz="2800" u="sng" dirty="0" smtClean="0"/>
              <a:t>Участие в проекте государства  - правительства Новосибирской области.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		Проект исполняется по схеме </a:t>
            </a:r>
            <a:r>
              <a:rPr lang="ru-RU" sz="2800" dirty="0" err="1" smtClean="0"/>
              <a:t>частно</a:t>
            </a:r>
            <a:r>
              <a:rPr lang="ru-RU" sz="2800" dirty="0" smtClean="0"/>
              <a:t> - государственного партнёрства, в связи, с чем государство в проекте участвует своей 100% собственностью – ОАО «</a:t>
            </a:r>
            <a:r>
              <a:rPr lang="ru-RU" sz="2800" dirty="0" err="1" smtClean="0"/>
              <a:t>Сузунский</a:t>
            </a:r>
            <a:r>
              <a:rPr lang="ru-RU" sz="2800" dirty="0" smtClean="0"/>
              <a:t> лесхоз», принадлежащий правительству Новосибирской области. На базе этого предприятия создаётся проект – Предприятие Общества с ограниченной ответственностью «Комплекс по глубокой переработке древесины».</a:t>
            </a:r>
          </a:p>
          <a:p>
            <a:pPr>
              <a:spcBef>
                <a:spcPts val="600"/>
              </a:spcBef>
              <a:buNone/>
            </a:pPr>
            <a:r>
              <a:rPr lang="en-US" sz="2900" dirty="0" smtClean="0"/>
              <a:t>VI. </a:t>
            </a:r>
            <a:r>
              <a:rPr lang="ru-RU" sz="2900" u="sng" dirty="0" smtClean="0"/>
              <a:t>Конкурирующей продукции на Российском рынке нет.</a:t>
            </a:r>
            <a:endParaRPr lang="ru-RU" sz="29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Лес_готово"/>
          <p:cNvSpPr>
            <a:spLocks noGrp="1" noChangeArrowheads="1"/>
          </p:cNvSpPr>
          <p:nvPr>
            <p:ph idx="1"/>
          </p:nvPr>
        </p:nvSpPr>
        <p:spPr bwMode="auto">
          <a:xfrm>
            <a:off x="0" y="0"/>
            <a:ext cx="9144000" cy="6858000"/>
          </a:xfrm>
          <a:prstGeom prst="roundRect">
            <a:avLst>
              <a:gd name="adj" fmla="val 17000"/>
            </a:avLst>
          </a:prstGeom>
          <a:blipFill dpi="0" rotWithShape="1">
            <a:blip r:embed="rId2" cstate="print">
              <a:lum bright="40000" contrast="-40000"/>
            </a:blip>
            <a:srcRect/>
            <a:stretch>
              <a:fillRect r="-3045"/>
            </a:stretch>
          </a:blipFill>
          <a:ln w="12700">
            <a:solidFill>
              <a:srgbClr val="99CC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None/>
            </a:pPr>
            <a:r>
              <a:rPr lang="ru-RU" sz="1800" b="1" dirty="0" smtClean="0"/>
              <a:t>4. КРАТКОЕ ОПИСАНИЕ ПРОИЗВОДСТВЕННОГО ЦИКЛА.</a:t>
            </a:r>
            <a:endParaRPr lang="ru-RU" sz="1800" dirty="0" smtClean="0"/>
          </a:p>
          <a:p>
            <a:pPr>
              <a:spcBef>
                <a:spcPts val="600"/>
              </a:spcBef>
              <a:buNone/>
            </a:pPr>
            <a:r>
              <a:rPr lang="ru-RU" sz="1800" b="1" dirty="0" smtClean="0"/>
              <a:t>		1) Заготовка, доставка </a:t>
            </a:r>
            <a:r>
              <a:rPr lang="ru-RU" sz="1800" dirty="0" smtClean="0"/>
              <a:t>древесного сырья к месту переработки. </a:t>
            </a:r>
            <a:r>
              <a:rPr lang="ru-RU" sz="1800" b="1" dirty="0" smtClean="0"/>
              <a:t>Сортировка</a:t>
            </a:r>
            <a:r>
              <a:rPr lang="ru-RU" sz="1800" dirty="0" smtClean="0"/>
              <a:t> круглых лесоматериалов по породе, по размеру, по качеству. </a:t>
            </a:r>
            <a:r>
              <a:rPr lang="ru-RU" sz="1800" b="1" dirty="0" err="1" smtClean="0"/>
              <a:t>Штабелёвка</a:t>
            </a:r>
            <a:r>
              <a:rPr lang="ru-RU" sz="1800" b="1" dirty="0" smtClean="0"/>
              <a:t> и хранение </a:t>
            </a:r>
            <a:r>
              <a:rPr lang="ru-RU" sz="1800" dirty="0" smtClean="0"/>
              <a:t>лесоматериалов.</a:t>
            </a:r>
          </a:p>
          <a:p>
            <a:pPr>
              <a:spcBef>
                <a:spcPts val="600"/>
              </a:spcBef>
              <a:buNone/>
            </a:pPr>
            <a:r>
              <a:rPr lang="ru-RU" sz="1800" dirty="0" smtClean="0"/>
              <a:t>		</a:t>
            </a:r>
            <a:r>
              <a:rPr lang="ru-RU" sz="1800" b="1" dirty="0" smtClean="0"/>
              <a:t>2) Продольная</a:t>
            </a:r>
            <a:r>
              <a:rPr lang="ru-RU" sz="1800" dirty="0" smtClean="0"/>
              <a:t> </a:t>
            </a:r>
            <a:r>
              <a:rPr lang="ru-RU" sz="1800" b="1" dirty="0" smtClean="0"/>
              <a:t>распиловка </a:t>
            </a:r>
            <a:r>
              <a:rPr lang="ru-RU" sz="1800" dirty="0" smtClean="0"/>
              <a:t>тонкомерных и толстомерных круглых лесоматериалов на заданные параметры пиломатериала. После чего производится </a:t>
            </a:r>
            <a:r>
              <a:rPr lang="ru-RU" sz="1800" b="1" dirty="0" smtClean="0"/>
              <a:t>сушка</a:t>
            </a:r>
            <a:r>
              <a:rPr lang="ru-RU" sz="1800" dirty="0" smtClean="0"/>
              <a:t> пиломатериала в сушильных камерах. Правильное высушивание досок до определённой влажности обеспечивается комплексом сушильных камер модели </a:t>
            </a:r>
            <a:r>
              <a:rPr lang="ru-RU" sz="1800" i="1" dirty="0" smtClean="0"/>
              <a:t>”</a:t>
            </a:r>
            <a:r>
              <a:rPr lang="en-US" sz="1800" i="1" dirty="0" smtClean="0"/>
              <a:t>LEM</a:t>
            </a:r>
            <a:r>
              <a:rPr lang="ru-RU" sz="1800" i="1" dirty="0" smtClean="0"/>
              <a:t> 126.88.53”, компании ”</a:t>
            </a:r>
            <a:r>
              <a:rPr lang="en-US" sz="1800" i="1" dirty="0" err="1" smtClean="0"/>
              <a:t>Artiglio</a:t>
            </a:r>
            <a:r>
              <a:rPr lang="en-US" sz="1800" i="1" dirty="0" smtClean="0"/>
              <a:t> S</a:t>
            </a:r>
            <a:r>
              <a:rPr lang="ru-RU" sz="1800" i="1" dirty="0" smtClean="0"/>
              <a:t>.</a:t>
            </a:r>
            <a:r>
              <a:rPr lang="en-US" sz="1800" i="1" dirty="0" smtClean="0"/>
              <a:t>p</a:t>
            </a:r>
            <a:r>
              <a:rPr lang="ru-RU" sz="1800" i="1" dirty="0" smtClean="0"/>
              <a:t>.</a:t>
            </a:r>
            <a:r>
              <a:rPr lang="en-US" sz="1800" i="1" dirty="0" smtClean="0"/>
              <a:t>A</a:t>
            </a:r>
            <a:r>
              <a:rPr lang="ru-RU" sz="1800" i="1" dirty="0" smtClean="0"/>
              <a:t>.” (Италия)</a:t>
            </a:r>
            <a:r>
              <a:rPr lang="ru-RU" sz="1800" dirty="0" smtClean="0"/>
              <a:t>.</a:t>
            </a:r>
          </a:p>
          <a:p>
            <a:pPr>
              <a:spcBef>
                <a:spcPts val="600"/>
              </a:spcBef>
              <a:buNone/>
            </a:pPr>
            <a:r>
              <a:rPr lang="ru-RU" sz="1800" b="1" dirty="0" smtClean="0"/>
              <a:t>		3) Производство переработки</a:t>
            </a:r>
            <a:r>
              <a:rPr lang="ru-RU" sz="1800" dirty="0" smtClean="0"/>
              <a:t> сухих пиломатериалов на комплекты и детали домостроения. В производство переработки входят: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		- линия подготовки пиломатериала;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		- линия сращивания;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		- сборка стеновых панелей;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		- линия стропильно-балочных конструкций прямолинейных и криволинейных клееных балок и бруса с максимальным сечением до 2,3м, длиной до 24м;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		- участок </a:t>
            </a:r>
            <a:r>
              <a:rPr lang="ru-RU" sz="1800" dirty="0" err="1" smtClean="0"/>
              <a:t>погонажных</a:t>
            </a:r>
            <a:r>
              <a:rPr lang="ru-RU" sz="1800" dirty="0" smtClean="0"/>
              <a:t> изделий.</a:t>
            </a:r>
          </a:p>
          <a:p>
            <a:pPr algn="ctr"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Лес_готово"/>
          <p:cNvSpPr>
            <a:spLocks noGrp="1" noChangeArrowheads="1"/>
          </p:cNvSpPr>
          <p:nvPr>
            <p:ph idx="1"/>
          </p:nvPr>
        </p:nvSpPr>
        <p:spPr bwMode="auto">
          <a:xfrm>
            <a:off x="0" y="0"/>
            <a:ext cx="9144000" cy="6858000"/>
          </a:xfrm>
          <a:prstGeom prst="roundRect">
            <a:avLst>
              <a:gd name="adj" fmla="val 17000"/>
            </a:avLst>
          </a:prstGeom>
          <a:blipFill dpi="0" rotWithShape="1">
            <a:blip r:embed="rId2" cstate="print">
              <a:lum bright="40000" contrast="-40000"/>
            </a:blip>
            <a:srcRect/>
            <a:stretch>
              <a:fillRect r="-3045"/>
            </a:stretch>
          </a:blipFill>
          <a:ln w="12700">
            <a:solidFill>
              <a:srgbClr val="99CC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ru-RU" sz="1800" b="1" dirty="0" smtClean="0"/>
              <a:t>		4) Производство биотоплива (пеллеты).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		Низкосортная древесина  перерабатывается в технологическую щепу и далее в на биотопливо (пеллеты).</a:t>
            </a:r>
          </a:p>
          <a:p>
            <a:pPr>
              <a:buNone/>
            </a:pPr>
            <a:r>
              <a:rPr lang="ru-RU" sz="1800" b="1" dirty="0" smtClean="0"/>
              <a:t>		5) Производство древесной муки.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		Древесная мука, изготавливается из отходов деревообрабатывающих производств: опилок, технологической щепы.</a:t>
            </a:r>
          </a:p>
          <a:p>
            <a:pPr>
              <a:buNone/>
            </a:pPr>
            <a:r>
              <a:rPr lang="ru-RU" sz="1800" b="1" dirty="0" smtClean="0"/>
              <a:t>		6) Производство древесно-полимерных композитных материалов (ДПК). 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		Древесная мука смешивается с полимерными композитами, изделия получают методом </a:t>
            </a:r>
            <a:r>
              <a:rPr lang="ru-RU" sz="1800" dirty="0" err="1" smtClean="0"/>
              <a:t>экструдирования</a:t>
            </a:r>
            <a:r>
              <a:rPr lang="ru-RU" sz="1800" dirty="0" smtClean="0"/>
              <a:t>. </a:t>
            </a:r>
          </a:p>
          <a:p>
            <a:pPr>
              <a:buNone/>
            </a:pPr>
            <a:r>
              <a:rPr lang="ru-RU" sz="1800" dirty="0" smtClean="0"/>
              <a:t>		Материал водоустойчив, не разрушается от солнечных лучей, не требует покраски, морозоустойчив. По шлифовке, обработке, резанию он аналогичен древесине.</a:t>
            </a:r>
          </a:p>
          <a:p>
            <a:pPr>
              <a:buNone/>
            </a:pPr>
            <a:r>
              <a:rPr lang="ru-RU" sz="1800" b="1" dirty="0" smtClean="0"/>
              <a:t>		7) Производство хвойно-витаминной муки.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		В местах заготовки древесины хвойных пород отдельно собираются хвойные лапки с целью последующей переработки в хвойно-витаминную муку.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 algn="ctr"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Лес_готово"/>
          <p:cNvSpPr>
            <a:spLocks noGrp="1" noChangeArrowheads="1"/>
          </p:cNvSpPr>
          <p:nvPr>
            <p:ph idx="1"/>
          </p:nvPr>
        </p:nvSpPr>
        <p:spPr bwMode="auto">
          <a:xfrm>
            <a:off x="0" y="0"/>
            <a:ext cx="9144000" cy="6858000"/>
          </a:xfrm>
          <a:prstGeom prst="roundRect">
            <a:avLst>
              <a:gd name="adj" fmla="val 17000"/>
            </a:avLst>
          </a:prstGeom>
          <a:blipFill dpi="0" rotWithShape="1">
            <a:blip r:embed="rId2" cstate="print">
              <a:lum bright="40000" contrast="-40000"/>
            </a:blip>
            <a:srcRect/>
            <a:stretch>
              <a:fillRect r="-3045"/>
            </a:stretch>
          </a:blipFill>
          <a:ln w="12700">
            <a:solidFill>
              <a:srgbClr val="99CC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None/>
            </a:pPr>
            <a:r>
              <a:rPr lang="ru-RU" sz="1800" b="1" dirty="0" smtClean="0"/>
              <a:t>5. ВИДЫ ПРОДУКЦИИ.</a:t>
            </a: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		Домокомплекты. </a:t>
            </a:r>
            <a:r>
              <a:rPr lang="ru-RU" sz="1800" dirty="0" smtClean="0"/>
              <a:t>Комплекты домов, производимых на комплексе, строятся из деревянных панелей типа «</a:t>
            </a:r>
            <a:r>
              <a:rPr lang="en-US" sz="1800" dirty="0" err="1" smtClean="0"/>
              <a:t>XLam</a:t>
            </a:r>
            <a:r>
              <a:rPr lang="ru-RU" sz="1800" dirty="0" smtClean="0"/>
              <a:t>». Из них состоят: стеновые панели, половые и потолочные панели, стропильные конструкции и кровля здания.  </a:t>
            </a:r>
          </a:p>
          <a:p>
            <a:pPr>
              <a:buNone/>
            </a:pPr>
            <a:r>
              <a:rPr lang="ru-RU" sz="1800" b="1" dirty="0" smtClean="0"/>
              <a:t>		</a:t>
            </a:r>
            <a:r>
              <a:rPr lang="ru-RU" sz="1800" b="1" dirty="0" err="1" smtClean="0"/>
              <a:t>Погонажные</a:t>
            </a:r>
            <a:r>
              <a:rPr lang="ru-RU" sz="1800" b="1" dirty="0" smtClean="0"/>
              <a:t> изделия.</a:t>
            </a:r>
            <a:r>
              <a:rPr lang="ru-RU" sz="1800" dirty="0" smtClean="0"/>
              <a:t> </a:t>
            </a:r>
            <a:r>
              <a:rPr lang="ru-RU" sz="1800" dirty="0" err="1" smtClean="0"/>
              <a:t>Погонажные</a:t>
            </a:r>
            <a:r>
              <a:rPr lang="ru-RU" sz="1800" dirty="0" smtClean="0"/>
              <a:t> изделия применяются для отделки и декоративного оформления при ремонте квартиры, дома или массовом строительстве. Для отделочных работ используются: плинтус, оконные и дверные наличники, брусок строганный, деревянный полог, галтель, </a:t>
            </a:r>
            <a:r>
              <a:rPr lang="ru-RU" sz="1800" dirty="0" err="1" smtClean="0"/>
              <a:t>нащельник</a:t>
            </a:r>
            <a:r>
              <a:rPr lang="ru-RU" sz="1800" dirty="0" smtClean="0"/>
              <a:t>, складной угол, цокольная планка ("</a:t>
            </a:r>
            <a:r>
              <a:rPr lang="ru-RU" sz="1800" dirty="0" err="1" smtClean="0"/>
              <a:t>Европлинтус</a:t>
            </a:r>
            <a:r>
              <a:rPr lang="ru-RU" sz="1800" dirty="0" smtClean="0"/>
              <a:t>") и т.д.</a:t>
            </a:r>
            <a:endParaRPr lang="ru-RU" sz="1800" b="1" dirty="0" smtClean="0"/>
          </a:p>
          <a:p>
            <a:pPr>
              <a:buNone/>
            </a:pPr>
            <a:r>
              <a:rPr lang="ru-RU" sz="1800" b="1" dirty="0" smtClean="0"/>
              <a:t>		 Древесная мука (ДМ).</a:t>
            </a:r>
            <a:r>
              <a:rPr lang="ru-RU" sz="1800" dirty="0" smtClean="0"/>
              <a:t> Древесная мука изготавливается девяти марок</a:t>
            </a:r>
          </a:p>
          <a:p>
            <a:pPr>
              <a:buNone/>
            </a:pPr>
            <a:r>
              <a:rPr lang="ru-RU" sz="1800" dirty="0" smtClean="0"/>
              <a:t>        по дисперсности и применяется в различных видах производств:</a:t>
            </a:r>
          </a:p>
          <a:p>
            <a:pPr>
              <a:buNone/>
            </a:pPr>
            <a:r>
              <a:rPr lang="ru-RU" sz="1800" dirty="0" smtClean="0"/>
              <a:t>	- фенопластов, промышленных взрывчатых веществ;</a:t>
            </a:r>
          </a:p>
          <a:p>
            <a:pPr>
              <a:buNone/>
            </a:pPr>
            <a:r>
              <a:rPr lang="ru-RU" sz="1800" dirty="0" smtClean="0"/>
              <a:t>	– алкидного линолеума, строительных материалов;</a:t>
            </a:r>
          </a:p>
          <a:p>
            <a:pPr>
              <a:buNone/>
            </a:pPr>
            <a:r>
              <a:rPr lang="ru-RU" sz="1800" dirty="0" smtClean="0"/>
              <a:t>	– пигментной двуокиси метана;</a:t>
            </a:r>
          </a:p>
          <a:p>
            <a:pPr>
              <a:buNone/>
            </a:pPr>
            <a:r>
              <a:rPr lang="ru-RU" sz="1800" dirty="0" smtClean="0"/>
              <a:t>	– фильтрующих элементов и катализаторов.</a:t>
            </a:r>
          </a:p>
          <a:p>
            <a:pPr>
              <a:buNone/>
            </a:pPr>
            <a:r>
              <a:rPr lang="ru-RU" sz="1800" dirty="0" smtClean="0"/>
              <a:t>	Древесная мука также применяется: - как наполнитель для бумаги и картона;</a:t>
            </a:r>
          </a:p>
          <a:p>
            <a:pPr>
              <a:buNone/>
            </a:pPr>
            <a:r>
              <a:rPr lang="ru-RU" sz="1800" dirty="0" smtClean="0"/>
              <a:t>	- в производстве биотоплива (пеллет);</a:t>
            </a:r>
          </a:p>
          <a:p>
            <a:pPr>
              <a:buNone/>
            </a:pPr>
            <a:r>
              <a:rPr lang="ru-RU" sz="1800" dirty="0" smtClean="0"/>
              <a:t>	- как связующая добавка в силикатный и крахмальный клеи;</a:t>
            </a:r>
          </a:p>
          <a:p>
            <a:pPr>
              <a:buNone/>
            </a:pPr>
            <a:r>
              <a:rPr lang="ru-RU" sz="1800" dirty="0" smtClean="0"/>
              <a:t>	- как добавка в штукатурные  и отделочные строительные смеси (сухие смеси,</a:t>
            </a:r>
          </a:p>
          <a:p>
            <a:pPr>
              <a:buNone/>
            </a:pPr>
            <a:r>
              <a:rPr lang="ru-RU" sz="1800" dirty="0" smtClean="0"/>
              <a:t>        растворы, пасты, бетоны, шпатлёвки и т.п.).</a:t>
            </a:r>
            <a:endParaRPr lang="ru-RU" sz="1800" b="1" dirty="0" smtClean="0"/>
          </a:p>
          <a:p>
            <a:pPr>
              <a:buNone/>
            </a:pPr>
            <a:r>
              <a:rPr lang="ru-RU" sz="1800" b="1" dirty="0" smtClean="0"/>
              <a:t>		</a:t>
            </a:r>
            <a:endParaRPr lang="ru-RU" sz="1800" dirty="0" smtClean="0"/>
          </a:p>
          <a:p>
            <a:pPr algn="ctr"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907940"/>
            <a:ext cx="914400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ru-RU" b="1" dirty="0" smtClean="0"/>
              <a:t>	Биотопливо (пеллеты).</a:t>
            </a:r>
            <a:r>
              <a:rPr lang="ru-RU" dirty="0" smtClean="0"/>
              <a:t> Полученные из древесных отходов пеллеты, </a:t>
            </a:r>
          </a:p>
          <a:p>
            <a:pPr>
              <a:buNone/>
            </a:pPr>
            <a:r>
              <a:rPr lang="ru-RU" dirty="0" smtClean="0"/>
              <a:t>         представляющие собой цилиндрические гранулы, очень широко используются в </a:t>
            </a:r>
          </a:p>
          <a:p>
            <a:pPr>
              <a:buNone/>
            </a:pPr>
            <a:r>
              <a:rPr lang="ru-RU" dirty="0" smtClean="0"/>
              <a:t>         качестве: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	- топлива в промышленном и частном секторе;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	- подстилки для скота;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	- наполнителя туалета для домашних животных;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	- абсорбента.</a:t>
            </a:r>
          </a:p>
          <a:p>
            <a:pPr>
              <a:buNone/>
            </a:pPr>
            <a:r>
              <a:rPr lang="ru-RU" b="1" dirty="0" smtClean="0"/>
              <a:t>	Древесно-полимерные композитные материалы (ДПК). </a:t>
            </a:r>
            <a:r>
              <a:rPr lang="ru-RU" dirty="0" smtClean="0"/>
              <a:t>Для наружной отделки   </a:t>
            </a:r>
          </a:p>
          <a:p>
            <a:pPr>
              <a:buNone/>
            </a:pPr>
            <a:r>
              <a:rPr lang="ru-RU" dirty="0" smtClean="0"/>
              <a:t>         зданий применяются панели, кровля укладывается черепицей из ДПК.</a:t>
            </a:r>
          </a:p>
          <a:p>
            <a:pPr>
              <a:buNone/>
            </a:pPr>
            <a:r>
              <a:rPr lang="ru-RU" dirty="0" smtClean="0"/>
              <a:t>	Терраса и крыльцо изготавливаются из террасной доски и прочих  </a:t>
            </a:r>
          </a:p>
          <a:p>
            <a:pPr>
              <a:buNone/>
            </a:pPr>
            <a:r>
              <a:rPr lang="ru-RU" dirty="0" smtClean="0"/>
              <a:t>         древесно-полимерных материалов. ДПК – термопластичный материал, является  </a:t>
            </a:r>
          </a:p>
          <a:p>
            <a:pPr>
              <a:buNone/>
            </a:pPr>
            <a:r>
              <a:rPr lang="ru-RU" dirty="0" smtClean="0"/>
              <a:t>         основой для изготовления широкого перечня изделий строительного назначения: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	- доска пола;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	- профили для окон и дверей;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	- профили для укладки электропроводов, труб водопровода,  канализации и т.п. </a:t>
            </a:r>
            <a:r>
              <a:rPr lang="ru-RU" b="1" dirty="0" smtClean="0"/>
              <a:t>	Хвойно-витаминная мука (ХВМ). </a:t>
            </a:r>
            <a:r>
              <a:rPr lang="ru-RU" dirty="0" smtClean="0"/>
              <a:t>ХВМ</a:t>
            </a:r>
            <a:r>
              <a:rPr lang="ru-RU" b="1" dirty="0" smtClean="0"/>
              <a:t> </a:t>
            </a:r>
            <a:r>
              <a:rPr lang="ru-RU" dirty="0" smtClean="0"/>
              <a:t>используется в животноводческих 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     комплексах, как кормовая добавка для крупнорогатого скота.</a:t>
            </a: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6. ЭКОНОМИКА ПРОЕКТА.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СООТНОШЕНИЕ ДОХОДОВ И РАСХОДОВ  ЗА ПЕРИОД 1 ГОД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8" y="1000108"/>
          <a:ext cx="8286803" cy="528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6"/>
                <a:gridCol w="2850680"/>
                <a:gridCol w="578344"/>
                <a:gridCol w="1000132"/>
                <a:gridCol w="1143008"/>
                <a:gridCol w="1214446"/>
                <a:gridCol w="1071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100" b="1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</a:t>
                      </a:r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/</a:t>
                      </a:r>
                      <a:r>
                        <a:rPr lang="ru-RU" sz="1100" b="1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</a:t>
                      </a:r>
                      <a:endParaRPr lang="ru-RU" sz="1100" b="1" kern="1200" dirty="0" smtClean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 продукции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Ед. </a:t>
                      </a:r>
                      <a:r>
                        <a:rPr lang="ru-RU" sz="1100" b="1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изм</a:t>
                      </a:r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Объём 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продукции</a:t>
                      </a:r>
                      <a:endParaRPr lang="ru-RU" sz="11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Выручка от реализации продукции, тыс. руб.</a:t>
                      </a:r>
                      <a:endParaRPr lang="ru-RU" sz="11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Затраты  на производство продукции, тыс.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Доход до налогообложения,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тыс. руб.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Пиломатериал обрезной, сухой</a:t>
                      </a:r>
                      <a:endParaRPr lang="ru-RU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</a:t>
                      </a:r>
                      <a:r>
                        <a:rPr lang="ru-RU" sz="1200" baseline="30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239 200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128 800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Комплекты домов (200ед.х150м</a:t>
                      </a:r>
                      <a:r>
                        <a:rPr lang="ru-RU" sz="1200" baseline="30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ru-RU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</a:t>
                      </a:r>
                      <a:r>
                        <a:rPr lang="ru-RU" sz="1200" baseline="30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54 150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649 800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291 600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248 400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Древесная мука</a:t>
                      </a:r>
                      <a:endParaRPr lang="ru-RU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9 320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74 560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45 000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Древесно-полимерный композит</a:t>
                      </a:r>
                      <a:endParaRPr lang="ru-RU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</a:t>
                      </a:r>
                      <a:r>
                        <a:rPr lang="ru-RU" sz="1200" baseline="30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6 852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575 568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215 040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Биотопливо  (пеллеты)</a:t>
                      </a:r>
                      <a:endParaRPr lang="ru-RU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тыс.т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49 000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83 850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60 000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Древесина населению для отопления жилья</a:t>
                      </a:r>
                      <a:endParaRPr lang="ru-RU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</a:t>
                      </a:r>
                      <a:r>
                        <a:rPr lang="ru-RU" sz="1200" baseline="30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9 000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Погонаж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</a:t>
                      </a:r>
                      <a:r>
                        <a:rPr lang="ru-RU" sz="1200" baseline="30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4 560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68 400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Услуги по охране, защите, воспроизводству лесов, включая строительство дорог</a:t>
                      </a:r>
                      <a:endParaRPr lang="ru-RU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Га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220 000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16 000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30 000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14 000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1 643 328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777 760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720 240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Прибыль после налогообложения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451 496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Оборотные средства, необходимые для запуска производства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272 216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439</Words>
  <Application>Microsoft Office PowerPoint</Application>
  <PresentationFormat>Экран (4:3)</PresentationFormat>
  <Paragraphs>237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«Строительство и эксплуатация лесопильно-деревообрабатывающего комплекса в р.п. Сузун  Новосибирской области»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ГАУК НАМТ "Глобус"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«Строительство и эксплуатация лесопильно-деревообрабатывающего комплекса в р.п. Сузун  Новосибирской области»</dc:title>
  <dc:creator>Размахнин Н.В.</dc:creator>
  <cp:lastModifiedBy>Размахнин Н.В.</cp:lastModifiedBy>
  <cp:revision>148</cp:revision>
  <dcterms:created xsi:type="dcterms:W3CDTF">2015-03-29T14:57:08Z</dcterms:created>
  <dcterms:modified xsi:type="dcterms:W3CDTF">2015-08-25T14:35:37Z</dcterms:modified>
</cp:coreProperties>
</file>